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21240750" cy="3024028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19" d="100"/>
          <a:sy n="19" d="100"/>
        </p:scale>
        <p:origin x="25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3056" y="4949049"/>
            <a:ext cx="18054638" cy="10528100"/>
          </a:xfrm>
        </p:spPr>
        <p:txBody>
          <a:bodyPr anchor="b"/>
          <a:lstStyle>
            <a:lvl1pPr algn="ctr">
              <a:defRPr sz="1393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55094" y="15883154"/>
            <a:ext cx="15930563" cy="7301067"/>
          </a:xfrm>
        </p:spPr>
        <p:txBody>
          <a:bodyPr/>
          <a:lstStyle>
            <a:lvl1pPr marL="0" indent="0" algn="ctr">
              <a:buNone/>
              <a:defRPr sz="5575"/>
            </a:lvl1pPr>
            <a:lvl2pPr marL="1062030" indent="0" algn="ctr">
              <a:buNone/>
              <a:defRPr sz="4646"/>
            </a:lvl2pPr>
            <a:lvl3pPr marL="2124060" indent="0" algn="ctr">
              <a:buNone/>
              <a:defRPr sz="4181"/>
            </a:lvl3pPr>
            <a:lvl4pPr marL="3186090" indent="0" algn="ctr">
              <a:buNone/>
              <a:defRPr sz="3717"/>
            </a:lvl4pPr>
            <a:lvl5pPr marL="4248120" indent="0" algn="ctr">
              <a:buNone/>
              <a:defRPr sz="3717"/>
            </a:lvl5pPr>
            <a:lvl6pPr marL="5310149" indent="0" algn="ctr">
              <a:buNone/>
              <a:defRPr sz="3717"/>
            </a:lvl6pPr>
            <a:lvl7pPr marL="6372179" indent="0" algn="ctr">
              <a:buNone/>
              <a:defRPr sz="3717"/>
            </a:lvl7pPr>
            <a:lvl8pPr marL="7434209" indent="0" algn="ctr">
              <a:buNone/>
              <a:defRPr sz="3717"/>
            </a:lvl8pPr>
            <a:lvl9pPr marL="8496239" indent="0" algn="ctr">
              <a:buNone/>
              <a:defRPr sz="3717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689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5615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40" y="7539080"/>
            <a:ext cx="18320147" cy="12579118"/>
          </a:xfrm>
        </p:spPr>
        <p:txBody>
          <a:bodyPr anchor="b"/>
          <a:lstStyle>
            <a:lvl1pPr>
              <a:defRPr sz="1393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9240" y="20237201"/>
            <a:ext cx="18320147" cy="6615061"/>
          </a:xfrm>
        </p:spPr>
        <p:txBody>
          <a:bodyPr/>
          <a:lstStyle>
            <a:lvl1pPr marL="0" indent="0">
              <a:buNone/>
              <a:defRPr sz="5575">
                <a:solidFill>
                  <a:schemeClr val="tx1"/>
                </a:solidFill>
              </a:defRPr>
            </a:lvl1pPr>
            <a:lvl2pPr marL="1062030" indent="0">
              <a:buNone/>
              <a:defRPr sz="4646">
                <a:solidFill>
                  <a:schemeClr val="tx1">
                    <a:tint val="75000"/>
                  </a:schemeClr>
                </a:solidFill>
              </a:defRPr>
            </a:lvl2pPr>
            <a:lvl3pPr marL="2124060" indent="0">
              <a:buNone/>
              <a:defRPr sz="4181">
                <a:solidFill>
                  <a:schemeClr val="tx1">
                    <a:tint val="75000"/>
                  </a:schemeClr>
                </a:solidFill>
              </a:defRPr>
            </a:lvl3pPr>
            <a:lvl4pPr marL="318609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4pPr>
            <a:lvl5pPr marL="424812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5pPr>
            <a:lvl6pPr marL="531014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6pPr>
            <a:lvl7pPr marL="637217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7pPr>
            <a:lvl8pPr marL="743420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8pPr>
            <a:lvl9pPr marL="849623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1855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60301" y="8050077"/>
            <a:ext cx="9027319" cy="1918718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53130" y="8050077"/>
            <a:ext cx="9027319" cy="1918718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6324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1610022"/>
            <a:ext cx="18320147" cy="5845058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71" y="7413073"/>
            <a:ext cx="8985831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3071" y="11046105"/>
            <a:ext cx="8985831" cy="162471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753131" y="7413073"/>
            <a:ext cx="9030085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753131" y="11046105"/>
            <a:ext cx="9030085" cy="162471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5552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7540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240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30085" y="4354048"/>
            <a:ext cx="10753130" cy="21490205"/>
          </a:xfrm>
        </p:spPr>
        <p:txBody>
          <a:bodyPr/>
          <a:lstStyle>
            <a:lvl1pPr>
              <a:defRPr sz="7433"/>
            </a:lvl1pPr>
            <a:lvl2pPr>
              <a:defRPr sz="6504"/>
            </a:lvl2pPr>
            <a:lvl3pPr>
              <a:defRPr sz="5575"/>
            </a:lvl3pPr>
            <a:lvl4pPr>
              <a:defRPr sz="4646"/>
            </a:lvl4pPr>
            <a:lvl5pPr>
              <a:defRPr sz="4646"/>
            </a:lvl5pPr>
            <a:lvl6pPr>
              <a:defRPr sz="4646"/>
            </a:lvl6pPr>
            <a:lvl7pPr>
              <a:defRPr sz="4646"/>
            </a:lvl7pPr>
            <a:lvl8pPr>
              <a:defRPr sz="4646"/>
            </a:lvl8pPr>
            <a:lvl9pPr>
              <a:defRPr sz="464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0974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30085" y="4354048"/>
            <a:ext cx="10753130" cy="21490205"/>
          </a:xfrm>
        </p:spPr>
        <p:txBody>
          <a:bodyPr anchor="t"/>
          <a:lstStyle>
            <a:lvl1pPr marL="0" indent="0">
              <a:buNone/>
              <a:defRPr sz="7433"/>
            </a:lvl1pPr>
            <a:lvl2pPr marL="1062030" indent="0">
              <a:buNone/>
              <a:defRPr sz="6504"/>
            </a:lvl2pPr>
            <a:lvl3pPr marL="2124060" indent="0">
              <a:buNone/>
              <a:defRPr sz="5575"/>
            </a:lvl3pPr>
            <a:lvl4pPr marL="3186090" indent="0">
              <a:buNone/>
              <a:defRPr sz="4646"/>
            </a:lvl4pPr>
            <a:lvl5pPr marL="4248120" indent="0">
              <a:buNone/>
              <a:defRPr sz="4646"/>
            </a:lvl5pPr>
            <a:lvl6pPr marL="5310149" indent="0">
              <a:buNone/>
              <a:defRPr sz="4646"/>
            </a:lvl6pPr>
            <a:lvl7pPr marL="6372179" indent="0">
              <a:buNone/>
              <a:defRPr sz="4646"/>
            </a:lvl7pPr>
            <a:lvl8pPr marL="7434209" indent="0">
              <a:buNone/>
              <a:defRPr sz="4646"/>
            </a:lvl8pPr>
            <a:lvl9pPr marL="8496239" indent="0">
              <a:buNone/>
              <a:defRPr sz="4646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0634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23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00413" y="1610015"/>
            <a:ext cx="4580037" cy="2562724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60303" y="1610015"/>
            <a:ext cx="13474601" cy="25627246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683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302" y="1610022"/>
            <a:ext cx="18320147" cy="5845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0302" y="8050077"/>
            <a:ext cx="18320147" cy="1918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60301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15612-F43B-4F00-910D-B3CFDDAE5632}" type="datetimeFigureOut">
              <a:rPr lang="zh-TW" altLang="en-US" smtClean="0"/>
              <a:t>2019/5/28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35999" y="28028274"/>
            <a:ext cx="7168753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001280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23540-A32C-483F-9B35-12A68219BF4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4354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24060" rtl="0" eaLnBrk="1" latinLnBrk="0" hangingPunct="1">
        <a:lnSpc>
          <a:spcPct val="90000"/>
        </a:lnSpc>
        <a:spcBef>
          <a:spcPct val="0"/>
        </a:spcBef>
        <a:buNone/>
        <a:defRPr sz="1022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1015" indent="-531015" algn="l" defTabSz="2124060" rtl="0" eaLnBrk="1" latinLnBrk="0" hangingPunct="1">
        <a:lnSpc>
          <a:spcPct val="90000"/>
        </a:lnSpc>
        <a:spcBef>
          <a:spcPts val="2323"/>
        </a:spcBef>
        <a:buFont typeface="Arial" panose="020B0604020202020204" pitchFamily="34" charset="0"/>
        <a:buChar char="•"/>
        <a:defRPr sz="6504" kern="1200">
          <a:solidFill>
            <a:schemeClr val="tx1"/>
          </a:solidFill>
          <a:latin typeface="+mn-lt"/>
          <a:ea typeface="+mn-ea"/>
          <a:cs typeface="+mn-cs"/>
        </a:defRPr>
      </a:lvl1pPr>
      <a:lvl2pPr marL="1593045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5575" kern="1200">
          <a:solidFill>
            <a:schemeClr val="tx1"/>
          </a:solidFill>
          <a:latin typeface="+mn-lt"/>
          <a:ea typeface="+mn-ea"/>
          <a:cs typeface="+mn-cs"/>
        </a:defRPr>
      </a:lvl2pPr>
      <a:lvl3pPr marL="2655075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646" kern="1200">
          <a:solidFill>
            <a:schemeClr val="tx1"/>
          </a:solidFill>
          <a:latin typeface="+mn-lt"/>
          <a:ea typeface="+mn-ea"/>
          <a:cs typeface="+mn-cs"/>
        </a:defRPr>
      </a:lvl3pPr>
      <a:lvl4pPr marL="3717105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779134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841164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903194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965224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9027254" indent="-531015" algn="l" defTabSz="2124060" rtl="0" eaLnBrk="1" latinLnBrk="0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1pPr>
      <a:lvl2pPr marL="1062030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2pPr>
      <a:lvl3pPr marL="2124060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3pPr>
      <a:lvl4pPr marL="3186090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248120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310149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372179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434209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8496239" algn="l" defTabSz="2124060" rtl="0" eaLnBrk="1" latinLnBrk="0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>
            <a:extLst>
              <a:ext uri="{FF2B5EF4-FFF2-40B4-BE49-F238E27FC236}">
                <a16:creationId xmlns:a16="http://schemas.microsoft.com/office/drawing/2014/main" id="{6A7253E2-B7E8-4F3A-A522-3CDF469073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590" t="1902" b="19694"/>
          <a:stretch/>
        </p:blipFill>
        <p:spPr>
          <a:xfrm>
            <a:off x="2177556" y="8091857"/>
            <a:ext cx="6302585" cy="75738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E98BD286-C990-4980-A946-67722134DE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40" y="226834"/>
            <a:ext cx="2237931" cy="2237931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5D7D6823-9F78-4B49-B7BC-7CB15903A02B}"/>
              </a:ext>
            </a:extLst>
          </p:cNvPr>
          <p:cNvSpPr/>
          <p:nvPr/>
        </p:nvSpPr>
        <p:spPr>
          <a:xfrm>
            <a:off x="1591825" y="509126"/>
            <a:ext cx="64423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</a:t>
            </a:r>
            <a:endParaRPr lang="en-US" altLang="zh-TW" sz="5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en-US" altLang="zh-TW" sz="5400" dirty="0">
                <a:latin typeface="Freestyle Script" panose="030804020302050B0404" pitchFamily="66" charset="0"/>
              </a:rPr>
              <a:t>National Chiayi University</a:t>
            </a:r>
            <a:endParaRPr lang="zh-TW" altLang="en-US" sz="5400" dirty="0">
              <a:latin typeface="Freestyle Script" panose="030804020302050B0404" pitchFamily="66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29C2781-E585-4173-A257-CC375051A21F}"/>
              </a:ext>
            </a:extLst>
          </p:cNvPr>
          <p:cNvSpPr/>
          <p:nvPr/>
        </p:nvSpPr>
        <p:spPr>
          <a:xfrm>
            <a:off x="581981" y="5630887"/>
            <a:ext cx="1003351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學術倫理系列講座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DE3D05A-F33D-4FBF-B3A2-9FD4DBD19DC7}"/>
              </a:ext>
            </a:extLst>
          </p:cNvPr>
          <p:cNvSpPr/>
          <p:nvPr/>
        </p:nvSpPr>
        <p:spPr>
          <a:xfrm>
            <a:off x="1388588" y="2849913"/>
            <a:ext cx="18798736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1500" dirty="0">
                <a:latin typeface="Bodoni MT Black" panose="02070A03080606020203" pitchFamily="18" charset="0"/>
                <a:ea typeface="文鼎勘" panose="02010609010101010101" pitchFamily="49" charset="-120"/>
              </a:rPr>
              <a:t>2019</a:t>
            </a:r>
            <a:r>
              <a:rPr lang="zh-TW" altLang="zh-TW" sz="11500" dirty="0">
                <a:latin typeface="Freestyle Script" panose="030804020302050B0404" pitchFamily="66" charset="0"/>
                <a:ea typeface="文鼎勘" panose="02010609010101010101" pitchFamily="49" charset="-120"/>
              </a:rPr>
              <a:t>學術倫理教育課程訓練</a:t>
            </a:r>
          </a:p>
        </p:txBody>
      </p:sp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id="{5729F673-CCFD-47C9-8BE6-699B0FCEA2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074732"/>
              </p:ext>
            </p:extLst>
          </p:nvPr>
        </p:nvGraphicFramePr>
        <p:xfrm>
          <a:off x="557187" y="15867033"/>
          <a:ext cx="16942304" cy="14107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4218">
                  <a:extLst>
                    <a:ext uri="{9D8B030D-6E8A-4147-A177-3AD203B41FA5}">
                      <a16:colId xmlns:a16="http://schemas.microsoft.com/office/drawing/2014/main" val="2588117204"/>
                    </a:ext>
                  </a:extLst>
                </a:gridCol>
                <a:gridCol w="11028086">
                  <a:extLst>
                    <a:ext uri="{9D8B030D-6E8A-4147-A177-3AD203B41FA5}">
                      <a16:colId xmlns:a16="http://schemas.microsoft.com/office/drawing/2014/main" val="3503619460"/>
                    </a:ext>
                  </a:extLst>
                </a:gridCol>
              </a:tblGrid>
              <a:tr h="14238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09:00-09:20</a:t>
                      </a:r>
                      <a:endParaRPr lang="zh-TW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5400" b="0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報到</a:t>
                      </a:r>
                      <a:endParaRPr lang="zh-TW" sz="5400" b="0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3479272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-0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5400" dirty="0">
                          <a:solidFill>
                            <a:schemeClr val="tx1"/>
                          </a:solidFill>
                          <a:latin typeface="Sitka Subheading" panose="02000505000000020004" pitchFamily="2" charset="0"/>
                          <a:ea typeface="標楷體" panose="03000509000000000000" pitchFamily="65" charset="-120"/>
                        </a:rPr>
                        <a:t>主持人致詞</a:t>
                      </a:r>
                      <a:endParaRPr lang="en-US" altLang="zh-TW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5400" dirty="0">
                          <a:solidFill>
                            <a:schemeClr val="tx1"/>
                          </a:solidFill>
                          <a:latin typeface="Sitka Subheading" panose="02000505000000020004" pitchFamily="2" charset="0"/>
                          <a:ea typeface="標楷體" panose="03000509000000000000" pitchFamily="65" charset="-120"/>
                        </a:rPr>
                        <a:t>劉榮義副校長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38108"/>
                  </a:ext>
                </a:extLst>
              </a:tr>
              <a:tr h="847290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9:30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10:20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212406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7200" b="1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學術倫理及英文改寫</a:t>
                      </a:r>
                      <a:endParaRPr lang="en-US" altLang="zh-TW" sz="7200" b="1" kern="12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algn="l" defTabSz="212406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國立成功大學劉繼仁特聘教授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352142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10:20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10:30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休息</a:t>
                      </a:r>
                      <a:endParaRPr lang="zh-TW" altLang="en-US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6574710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10:30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11:20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7200" b="1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學術倫理與防治英文抄襲</a:t>
                      </a:r>
                      <a:endParaRPr lang="en-US" altLang="zh-TW" sz="7200" b="1" kern="12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國立成功大學劉繼仁特聘教授</a:t>
                      </a:r>
                      <a:endParaRPr lang="zh-TW" altLang="en-US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5253929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11:20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11:30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休息</a:t>
                      </a:r>
                      <a:endParaRPr lang="zh-TW" altLang="en-US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9500267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11:30</a:t>
                      </a:r>
                      <a:r>
                        <a:rPr lang="en-US" altLang="zh-TW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12:20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6000" b="1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綜合座談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主持人：劉榮義副校長</a:t>
                      </a:r>
                      <a:endParaRPr lang="en-US" altLang="zh-TW" sz="5400" kern="12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與談人：劉繼仁特聘教授</a:t>
                      </a:r>
                      <a:endParaRPr lang="en-US" altLang="zh-TW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6251246"/>
                  </a:ext>
                </a:extLst>
              </a:tr>
              <a:tr h="1423806">
                <a:tc>
                  <a:txBody>
                    <a:bodyPr/>
                    <a:lstStyle/>
                    <a:p>
                      <a:pPr marL="0" algn="ctr" defTabSz="212406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5400" b="1" kern="1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12:20</a:t>
                      </a:r>
                      <a:endParaRPr lang="zh-TW" altLang="en-US" sz="5400" b="1" kern="100" dirty="0">
                        <a:solidFill>
                          <a:schemeClr val="tx1"/>
                        </a:solidFill>
                        <a:effectLst/>
                        <a:latin typeface="Sitka Subheading" panose="02000505000000020004" pitchFamily="2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zh-TW" sz="5400" kern="1200" dirty="0">
                          <a:solidFill>
                            <a:schemeClr val="tx1"/>
                          </a:solidFill>
                          <a:effectLst/>
                          <a:latin typeface="Sitka Subheading" panose="02000505000000020004" pitchFamily="2" charset="0"/>
                          <a:ea typeface="標楷體" panose="03000509000000000000" pitchFamily="65" charset="-120"/>
                          <a:cs typeface="+mn-cs"/>
                        </a:rPr>
                        <a:t>午餐及賦歸</a:t>
                      </a:r>
                      <a:endParaRPr lang="zh-TW" altLang="en-US" sz="5400" dirty="0">
                        <a:solidFill>
                          <a:schemeClr val="tx1"/>
                        </a:solidFill>
                        <a:latin typeface="Sitka Subheading" panose="02000505000000020004" pitchFamily="2" charset="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0999031"/>
                  </a:ext>
                </a:extLst>
              </a:tr>
            </a:tbl>
          </a:graphicData>
        </a:graphic>
      </p:graphicFrame>
      <p:sp>
        <p:nvSpPr>
          <p:cNvPr id="2" name="文字方塊 1">
            <a:extLst>
              <a:ext uri="{FF2B5EF4-FFF2-40B4-BE49-F238E27FC236}">
                <a16:creationId xmlns:a16="http://schemas.microsoft.com/office/drawing/2014/main" id="{3B434053-0498-4865-A7F1-42B0E6F1A732}"/>
              </a:ext>
            </a:extLst>
          </p:cNvPr>
          <p:cNvSpPr txBox="1"/>
          <p:nvPr/>
        </p:nvSpPr>
        <p:spPr>
          <a:xfrm>
            <a:off x="8034189" y="8457647"/>
            <a:ext cx="12073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>
                <a:latin typeface="標楷體" panose="03000509000000000000" pitchFamily="65" charset="-120"/>
                <a:ea typeface="標楷體" panose="03000509000000000000" pitchFamily="65" charset="-120"/>
              </a:rPr>
              <a:t>國立成功大學 外國語言學系</a:t>
            </a:r>
            <a:endParaRPr lang="en-US" altLang="zh-TW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8CD2047-8903-4044-A215-ADE30DD120BE}"/>
              </a:ext>
            </a:extLst>
          </p:cNvPr>
          <p:cNvSpPr txBox="1"/>
          <p:nvPr/>
        </p:nvSpPr>
        <p:spPr>
          <a:xfrm>
            <a:off x="11451886" y="5359826"/>
            <a:ext cx="30973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8800" b="1" dirty="0">
                <a:latin typeface="Bookman Old Style" panose="02050604050505020204" pitchFamily="18" charset="0"/>
                <a:ea typeface="標楷體" panose="03000509000000000000" pitchFamily="65" charset="-120"/>
              </a:rPr>
              <a:t>6/14</a:t>
            </a:r>
            <a:endParaRPr lang="zh-TW" altLang="en-US" sz="8800" b="1" dirty="0">
              <a:latin typeface="Bookman Old Style" panose="02050604050505020204" pitchFamily="18" charset="0"/>
              <a:ea typeface="標楷體" panose="03000509000000000000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50D4AE4-EEE3-467F-BB9B-66BB49B1C1ED}"/>
              </a:ext>
            </a:extLst>
          </p:cNvPr>
          <p:cNvSpPr txBox="1"/>
          <p:nvPr/>
        </p:nvSpPr>
        <p:spPr>
          <a:xfrm>
            <a:off x="15994335" y="5870996"/>
            <a:ext cx="41040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b="1" dirty="0">
                <a:latin typeface="Bell MT" panose="02020503060305020303" pitchFamily="18" charset="0"/>
              </a:rPr>
              <a:t>09:00-12:20</a:t>
            </a:r>
            <a:endParaRPr lang="zh-TW" altLang="en-US" sz="6000" b="1" dirty="0">
              <a:latin typeface="Bell MT" panose="02020503060305020303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9DB62B0-52C1-452C-8AAE-48639C502663}"/>
              </a:ext>
            </a:extLst>
          </p:cNvPr>
          <p:cNvSpPr/>
          <p:nvPr/>
        </p:nvSpPr>
        <p:spPr>
          <a:xfrm>
            <a:off x="11073000" y="6839047"/>
            <a:ext cx="97257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本校蘭潭校區理工大樓</a:t>
            </a:r>
            <a:r>
              <a:rPr lang="en-US" altLang="zh-TW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視聽教室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39F969F-2CB2-4997-87F2-627209733D44}"/>
              </a:ext>
            </a:extLst>
          </p:cNvPr>
          <p:cNvSpPr/>
          <p:nvPr/>
        </p:nvSpPr>
        <p:spPr>
          <a:xfrm>
            <a:off x="9005082" y="9584849"/>
            <a:ext cx="9041258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劉繼仁教授</a:t>
            </a: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A3732467-0AEC-4CF9-AEF9-49368459F3CC}"/>
              </a:ext>
            </a:extLst>
          </p:cNvPr>
          <p:cNvSpPr txBox="1"/>
          <p:nvPr/>
        </p:nvSpPr>
        <p:spPr>
          <a:xfrm>
            <a:off x="10409216" y="11767134"/>
            <a:ext cx="10831534" cy="418838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美國印地安大學教學系統科技博士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專攻防治英文寫作抄襲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數位英語學習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行動與環境感知學習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教學系統設計等領域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B3F25F5-777E-4EF0-87AD-3AB346E58388}"/>
              </a:ext>
            </a:extLst>
          </p:cNvPr>
          <p:cNvSpPr txBox="1"/>
          <p:nvPr/>
        </p:nvSpPr>
        <p:spPr>
          <a:xfrm>
            <a:off x="14722516" y="4847232"/>
            <a:ext cx="1452890" cy="1428214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</a:p>
        </p:txBody>
      </p:sp>
    </p:spTree>
    <p:extLst>
      <p:ext uri="{BB962C8B-B14F-4D97-AF65-F5344CB8AC3E}">
        <p14:creationId xmlns:p14="http://schemas.microsoft.com/office/powerpoint/2010/main" val="4132432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</TotalTime>
  <Words>122</Words>
  <Application>Microsoft Office PowerPoint</Application>
  <PresentationFormat>自訂</PresentationFormat>
  <Paragraphs>36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2" baseType="lpstr">
      <vt:lpstr>標楷體</vt:lpstr>
      <vt:lpstr>Arial</vt:lpstr>
      <vt:lpstr>Bell MT</vt:lpstr>
      <vt:lpstr>Bodoni MT Black</vt:lpstr>
      <vt:lpstr>Bookman Old Style</vt:lpstr>
      <vt:lpstr>Calibri</vt:lpstr>
      <vt:lpstr>Calibri Light</vt:lpstr>
      <vt:lpstr>Freestyle Script</vt:lpstr>
      <vt:lpstr>Sitka Subheading</vt:lpstr>
      <vt:lpstr>Wingdings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14</cp:revision>
  <dcterms:created xsi:type="dcterms:W3CDTF">2019-05-27T08:40:25Z</dcterms:created>
  <dcterms:modified xsi:type="dcterms:W3CDTF">2019-05-28T02:02:03Z</dcterms:modified>
</cp:coreProperties>
</file>